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Encode Sans Black"/>
      <p:bold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B214B6E-FD5B-4BBC-A585-1AFC11BD5E4D}">
  <a:tblStyle styleId="{2B214B6E-FD5B-4BBC-A585-1AFC11BD5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ncodeSansBlack-bold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6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1b8b548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1b8b548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1b8b548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1b8b548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1b8b548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1b8b548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1b8b548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1b8b548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1b8b548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d1b8b548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1b8b548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1b8b548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1b8b548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d1b8b548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1b8b548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d1b8b548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1b8b548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1b8b548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1b8b548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1b8b548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d03ed72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5d03ed72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1b8b548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1b8b548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1b8b548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1b8b548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1b8b548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d1b8b548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b8b548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b8b548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d1b8b548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d1b8b548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d1b8b548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d1b8b548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1b8b548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1b8b548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d17e0261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5d17e0261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17e02612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17e0261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1b8b54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1b8b54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17e0261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17e0261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1b8b548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1b8b548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1b8b548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1b8b548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1b8b548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d1b8b54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rgbClr val="4B2E83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587" y="3004564"/>
            <a:ext cx="2284305" cy="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bg>
      <p:bgPr>
        <a:solidFill>
          <a:srgbClr val="4B2E8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59305" y="1740179"/>
            <a:ext cx="8197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71757" y="1298000"/>
            <a:ext cx="8184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20" name="Google Shape;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671757" y="273802"/>
            <a:ext cx="8184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bg>
      <p:bgPr>
        <a:solidFill>
          <a:srgbClr val="4B2E8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>
            <p:ph idx="2" type="chart"/>
          </p:nvPr>
        </p:nvSpPr>
        <p:spPr>
          <a:xfrm>
            <a:off x="766763" y="1302544"/>
            <a:ext cx="80217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Relationship Id="rId6" Type="http://schemas.openxmlformats.org/officeDocument/2006/relationships/image" Target="../media/image4.jpg"/><Relationship Id="rId7" Type="http://schemas.openxmlformats.org/officeDocument/2006/relationships/image" Target="../media/image7.jpg"/><Relationship Id="rId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 Tube Bending Week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error: Part 1 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2175"/>
            <a:ext cx="3750051" cy="3416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25" y="1636450"/>
            <a:ext cx="4018170" cy="3387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17"/>
          <p:cNvSpPr txBox="1"/>
          <p:nvPr/>
        </p:nvSpPr>
        <p:spPr>
          <a:xfrm>
            <a:off x="877375" y="1165500"/>
            <a:ext cx="261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 1 Bend 1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513863" y="1172638"/>
            <a:ext cx="2618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 1 Bend 2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Approach: </a:t>
            </a:r>
            <a:r>
              <a:rPr lang="en"/>
              <a:t>Insights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Pros: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➢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Straightforward and easy to understand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➢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Fairly </a:t>
            </a:r>
            <a:r>
              <a:rPr b="1" lang="en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small run time</a:t>
            </a:r>
            <a:endParaRPr b="1" sz="20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Cons: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➢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Centerline through </a:t>
            </a:r>
            <a:r>
              <a:rPr b="1" lang="en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slicing approach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does not work for </a:t>
            </a:r>
            <a:r>
              <a:rPr b="1" lang="en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multiple bends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b="1" lang="en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large bend angles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hence it is not robust and is unreliable.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➢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Centerline method in general is susceptible to error as </a:t>
            </a:r>
            <a:r>
              <a:rPr b="1" lang="en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noise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can affect the centerline.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Calculation: Current Approach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311700" y="1587325"/>
            <a:ext cx="1214400" cy="3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image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11700" y="3418625"/>
            <a:ext cx="1214400" cy="3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 image</a:t>
            </a:r>
            <a:endParaRPr/>
          </a:p>
        </p:txBody>
      </p:sp>
      <p:cxnSp>
        <p:nvCxnSpPr>
          <p:cNvPr id="152" name="Google Shape;152;p19"/>
          <p:cNvCxnSpPr>
            <a:stCxn id="150" idx="3"/>
          </p:cNvCxnSpPr>
          <p:nvPr/>
        </p:nvCxnSpPr>
        <p:spPr>
          <a:xfrm>
            <a:off x="1526100" y="1751425"/>
            <a:ext cx="1038900" cy="90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" name="Google Shape;153;p19"/>
          <p:cNvCxnSpPr>
            <a:stCxn id="151" idx="3"/>
          </p:cNvCxnSpPr>
          <p:nvPr/>
        </p:nvCxnSpPr>
        <p:spPr>
          <a:xfrm flipH="1" rot="10800000">
            <a:off x="1526100" y="2644925"/>
            <a:ext cx="1031400" cy="93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4" name="Google Shape;154;p19"/>
          <p:cNvSpPr/>
          <p:nvPr/>
        </p:nvSpPr>
        <p:spPr>
          <a:xfrm>
            <a:off x="2565000" y="2457050"/>
            <a:ext cx="12144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subtraction</a:t>
            </a:r>
            <a:endParaRPr/>
          </a:p>
        </p:txBody>
      </p:sp>
      <p:cxnSp>
        <p:nvCxnSpPr>
          <p:cNvPr id="155" name="Google Shape;155;p19"/>
          <p:cNvCxnSpPr>
            <a:stCxn id="154" idx="3"/>
            <a:endCxn id="156" idx="1"/>
          </p:cNvCxnSpPr>
          <p:nvPr/>
        </p:nvCxnSpPr>
        <p:spPr>
          <a:xfrm flipH="1" rot="10800000">
            <a:off x="3779400" y="264365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9"/>
          <p:cNvSpPr/>
          <p:nvPr/>
        </p:nvSpPr>
        <p:spPr>
          <a:xfrm>
            <a:off x="4372850" y="2454350"/>
            <a:ext cx="10389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Binarized</a:t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 flipH="1" rot="10800000">
            <a:off x="5411750" y="264500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9"/>
          <p:cNvSpPr/>
          <p:nvPr/>
        </p:nvSpPr>
        <p:spPr>
          <a:xfrm>
            <a:off x="6005200" y="2457050"/>
            <a:ext cx="11646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 flipH="1" rot="10800000">
            <a:off x="7169800" y="264230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19"/>
          <p:cNvSpPr/>
          <p:nvPr/>
        </p:nvSpPr>
        <p:spPr>
          <a:xfrm>
            <a:off x="7724900" y="2454350"/>
            <a:ext cx="11646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fitting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7700000" y="3746825"/>
            <a:ext cx="1214400" cy="63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Calculation</a:t>
            </a:r>
            <a:endParaRPr/>
          </a:p>
        </p:txBody>
      </p:sp>
      <p:cxnSp>
        <p:nvCxnSpPr>
          <p:cNvPr id="162" name="Google Shape;162;p19"/>
          <p:cNvCxnSpPr>
            <a:stCxn id="160" idx="2"/>
            <a:endCxn id="161" idx="0"/>
          </p:cNvCxnSpPr>
          <p:nvPr/>
        </p:nvCxnSpPr>
        <p:spPr>
          <a:xfrm>
            <a:off x="8307200" y="2832950"/>
            <a:ext cx="0" cy="9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9"/>
          <p:cNvSpPr txBox="1"/>
          <p:nvPr/>
        </p:nvSpPr>
        <p:spPr>
          <a:xfrm>
            <a:off x="2508500" y="3176075"/>
            <a:ext cx="4767600" cy="154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 Sans"/>
              <a:buAutoNum type="arabicPeriod"/>
            </a:pPr>
            <a:r>
              <a:rPr b="1"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Edge Detection </a:t>
            </a:r>
            <a:endParaRPr b="1"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 Sans"/>
              <a:buAutoNum type="arabicPeriod"/>
            </a:pPr>
            <a:r>
              <a:rPr b="1"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Line Fitting to straight sections of edges (4 lines)</a:t>
            </a:r>
            <a:endParaRPr b="1"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 Sans"/>
              <a:buAutoNum type="arabicPeriod"/>
            </a:pPr>
            <a:r>
              <a:rPr b="1"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Angle calculation between the fitted lines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Edge Detection is better?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en" sz="2000">
                <a:solidFill>
                  <a:schemeClr val="lt2"/>
                </a:solidFill>
              </a:rPr>
              <a:t>Edge detection is straightforward and more robust to noise.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en" sz="2000">
                <a:solidFill>
                  <a:schemeClr val="lt2"/>
                </a:solidFill>
              </a:rPr>
              <a:t>Individual edge usually give better result than the average of two edges.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en" sz="2000">
                <a:solidFill>
                  <a:schemeClr val="lt2"/>
                </a:solidFill>
              </a:rPr>
              <a:t>Easier for automation in the future.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9091" l="11521" r="11413" t="4567"/>
          <a:stretch/>
        </p:blipFill>
        <p:spPr>
          <a:xfrm>
            <a:off x="134575" y="1572175"/>
            <a:ext cx="2847049" cy="243230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538" y="1572163"/>
            <a:ext cx="2852928" cy="24323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P1B1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705350" y="4091325"/>
            <a:ext cx="17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Binarized Image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557263" y="4091325"/>
            <a:ext cx="2029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Detection plot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319775" y="2336725"/>
            <a:ext cx="2664600" cy="980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error edge - Left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value - 0.0101 deg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P1B1 Error Plot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75" y="1208275"/>
            <a:ext cx="5157425" cy="38680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10836" l="11283" r="11852" t="5094"/>
          <a:stretch/>
        </p:blipFill>
        <p:spPr>
          <a:xfrm>
            <a:off x="128700" y="1571388"/>
            <a:ext cx="2852928" cy="243230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700" y="1571350"/>
            <a:ext cx="2853000" cy="243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P1B2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705350" y="4091325"/>
            <a:ext cx="17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Binarized Image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633450" y="4091325"/>
            <a:ext cx="2029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Detection plot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6314775" y="2297350"/>
            <a:ext cx="2664600" cy="980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error edge - Right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value - 0.5170 deg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P1B2 Error Plot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438" y="1210650"/>
            <a:ext cx="5157216" cy="386791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525" y="1572175"/>
            <a:ext cx="2847050" cy="2430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5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P2B2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705350" y="4091325"/>
            <a:ext cx="17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Binarized Image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97200" y="4091325"/>
            <a:ext cx="2213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Detection plot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6542250" y="4091325"/>
            <a:ext cx="2029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10123" l="11297" r="11428" t="4157"/>
          <a:stretch/>
        </p:blipFill>
        <p:spPr>
          <a:xfrm>
            <a:off x="134575" y="1572175"/>
            <a:ext cx="2847049" cy="2430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5"/>
          <p:cNvSpPr txBox="1"/>
          <p:nvPr/>
        </p:nvSpPr>
        <p:spPr>
          <a:xfrm>
            <a:off x="6224700" y="2297338"/>
            <a:ext cx="2664600" cy="980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error edge - Left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value - 0.0022 deg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P2B2 Error Plot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438" y="1209400"/>
            <a:ext cx="5157216" cy="386791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</a:t>
            </a:r>
            <a:endParaRPr/>
          </a:p>
        </p:txBody>
      </p:sp>
      <p:graphicFrame>
        <p:nvGraphicFramePr>
          <p:cNvPr id="46" name="Google Shape;46;p9"/>
          <p:cNvGraphicFramePr/>
          <p:nvPr/>
        </p:nvGraphicFramePr>
        <p:xfrm>
          <a:off x="253225" y="113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{2B214B6E-FD5B-4BBC-A585-1AFC11BD5E4D}</a:tableStyleId>
              </a:tblPr>
              <a:tblGrid>
                <a:gridCol w="4318775"/>
                <a:gridCol w="4318775"/>
              </a:tblGrid>
              <a:tr h="400697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➢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Process: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Edge detection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Smoothing edges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Fitting lines to straight sections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Angle Calculation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1 ( Bends 1 &amp; 2)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2 ( Bends 2,3 &amp; 4)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Automated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Arial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Edge detection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Smoothing edges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Fitting lines to straight sections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Angle Calculation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1 ( Bends 1 &amp; 2)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2 ( Bends 2,3 &amp; 4)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Merriweather Sans"/>
                        <a:buChar char="➢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Varying Parameters: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Background Color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Background Brightness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Distance to LED box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Height of camera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Orientation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Lighting (Front vs Back)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Different cameras/lenses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Adding noise (non-ideal lighting conditions)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of Cameras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11112" l="11520" r="11211" t="4569"/>
          <a:stretch/>
        </p:blipFill>
        <p:spPr>
          <a:xfrm>
            <a:off x="128700" y="1571388"/>
            <a:ext cx="2852928" cy="243230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988" y="1571388"/>
            <a:ext cx="2852928" cy="243230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7"/>
          <p:cNvSpPr txBox="1"/>
          <p:nvPr>
            <p:ph type="title"/>
          </p:nvPr>
        </p:nvSpPr>
        <p:spPr>
          <a:xfrm>
            <a:off x="792606" y="305508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P2B3</a:t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705350" y="4091325"/>
            <a:ext cx="17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Binarized Image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3706713" y="4091313"/>
            <a:ext cx="2029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Detection plot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6319775" y="2336725"/>
            <a:ext cx="2664600" cy="980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error edge - Left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value - 0.0277 deg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P2B3 Error Plot</a:t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88" y="1201883"/>
            <a:ext cx="5157216" cy="386791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P2B4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525" y="1572175"/>
            <a:ext cx="2847050" cy="2430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4">
            <a:alphaModFix/>
          </a:blip>
          <a:srcRect b="10063" l="11147" r="11170" t="4793"/>
          <a:stretch/>
        </p:blipFill>
        <p:spPr>
          <a:xfrm>
            <a:off x="134575" y="1572175"/>
            <a:ext cx="2847049" cy="2430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29"/>
          <p:cNvSpPr txBox="1"/>
          <p:nvPr/>
        </p:nvSpPr>
        <p:spPr>
          <a:xfrm>
            <a:off x="705350" y="4091325"/>
            <a:ext cx="17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Binarized Image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3689300" y="4091325"/>
            <a:ext cx="2029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Edge Detection plot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288700" y="2081550"/>
            <a:ext cx="2664600" cy="980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 error edge - Right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value - 0.0432 deg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P2B4 Error Plot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1201883"/>
            <a:ext cx="5088089" cy="381606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Edge separation is not robust:</a:t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Current Approach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200" y="1903650"/>
            <a:ext cx="3988825" cy="3149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659300" y="1302552"/>
            <a:ext cx="8076900" cy="384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Choosing sections of the edges to fit lines to is difficult:</a:t>
            </a:r>
            <a:endParaRPr sz="2000"/>
          </a:p>
          <a:p>
            <a:pPr indent="45720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/>
              <a:t>Clean Section:                    			Noisy Section:</a:t>
            </a:r>
            <a:endParaRPr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r>
              <a:rPr lang="en"/>
              <a:t>of Current Approach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25" y="2473375"/>
            <a:ext cx="3474275" cy="26044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950" y="2473375"/>
            <a:ext cx="3432249" cy="26044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For now we will work on the ideal case and keep our parameters constant. The next steps would be: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Make edge detection </a:t>
            </a:r>
            <a:r>
              <a:rPr lang="en" u="sng"/>
              <a:t>Robust</a:t>
            </a:r>
            <a:endParaRPr sz="1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u="sng"/>
              <a:t>Automate</a:t>
            </a:r>
            <a:r>
              <a:rPr lang="en"/>
              <a:t> choosing the sections of the edges to fit lines to and calculate angle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After the ideal case works perfectly we will vary </a:t>
            </a:r>
            <a:r>
              <a:rPr lang="en" u="sng"/>
              <a:t>parameters</a:t>
            </a:r>
            <a:r>
              <a:rPr lang="en"/>
              <a:t> and add </a:t>
            </a:r>
            <a:r>
              <a:rPr lang="en" u="sng"/>
              <a:t>noise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671755" y="278625"/>
            <a:ext cx="184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</a:t>
            </a:r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150625" y="1636900"/>
            <a:ext cx="28974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242475" y="1636900"/>
            <a:ext cx="34776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setup shown is the idealized version of what would be implemented in a factory setting. 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 we can control background lighting and get very clear images.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" name="Google Shape;54;p10"/>
          <p:cNvGrpSpPr/>
          <p:nvPr/>
        </p:nvGrpSpPr>
        <p:grpSpPr>
          <a:xfrm>
            <a:off x="3719925" y="1257375"/>
            <a:ext cx="5424075" cy="3808527"/>
            <a:chOff x="3719925" y="1257375"/>
            <a:chExt cx="5424075" cy="3808527"/>
          </a:xfrm>
        </p:grpSpPr>
        <p:pic>
          <p:nvPicPr>
            <p:cNvPr id="55" name="Google Shape;55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7925" y="1257376"/>
              <a:ext cx="3086075" cy="3808526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6" name="Google Shape;56;p10"/>
            <p:cNvCxnSpPr/>
            <p:nvPr/>
          </p:nvCxnSpPr>
          <p:spPr>
            <a:xfrm rot="10800000">
              <a:off x="5090175" y="1447800"/>
              <a:ext cx="2379300" cy="321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" name="Google Shape;57;p10"/>
            <p:cNvCxnSpPr/>
            <p:nvPr/>
          </p:nvCxnSpPr>
          <p:spPr>
            <a:xfrm rot="10800000">
              <a:off x="5120300" y="3459775"/>
              <a:ext cx="2193300" cy="156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" name="Google Shape;58;p10"/>
            <p:cNvSpPr txBox="1"/>
            <p:nvPr/>
          </p:nvSpPr>
          <p:spPr>
            <a:xfrm>
              <a:off x="4015675" y="1257375"/>
              <a:ext cx="10746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Camera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10"/>
            <p:cNvSpPr txBox="1"/>
            <p:nvPr/>
          </p:nvSpPr>
          <p:spPr>
            <a:xfrm>
              <a:off x="4015675" y="3179300"/>
              <a:ext cx="10746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Bend of Tube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10"/>
            <p:cNvSpPr txBox="1"/>
            <p:nvPr/>
          </p:nvSpPr>
          <p:spPr>
            <a:xfrm>
              <a:off x="3719925" y="4157350"/>
              <a:ext cx="1389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LED box for lighting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" name="Google Shape;61;p10"/>
            <p:cNvCxnSpPr/>
            <p:nvPr/>
          </p:nvCxnSpPr>
          <p:spPr>
            <a:xfrm rot="10800000">
              <a:off x="5120640" y="4485250"/>
              <a:ext cx="1545000" cy="22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831800" y="1176125"/>
            <a:ext cx="5586000" cy="3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Capturing checker board images using </a:t>
            </a:r>
            <a:br>
              <a:rPr lang="en" sz="2000"/>
            </a:br>
            <a:r>
              <a:rPr lang="en" sz="2000"/>
              <a:t>SpinView software and performing </a:t>
            </a:r>
            <a:br>
              <a:rPr lang="en" sz="2000"/>
            </a:br>
            <a:r>
              <a:rPr lang="en" sz="2000"/>
              <a:t>calibration in MATLAB to get camera </a:t>
            </a:r>
            <a:br>
              <a:rPr lang="en" sz="2000"/>
            </a:br>
            <a:r>
              <a:rPr lang="en" sz="2000"/>
              <a:t>parameters like </a:t>
            </a:r>
            <a:r>
              <a:rPr lang="en" sz="2000" u="sng"/>
              <a:t>focal length</a:t>
            </a:r>
            <a:r>
              <a:rPr lang="en" sz="2000"/>
              <a:t>, </a:t>
            </a:r>
            <a:br>
              <a:rPr lang="en" sz="2000"/>
            </a:br>
            <a:r>
              <a:rPr lang="en" sz="2000" u="sng"/>
              <a:t>principal point</a:t>
            </a:r>
            <a:r>
              <a:rPr lang="en" sz="2000"/>
              <a:t> etc.</a:t>
            </a:r>
            <a:endParaRPr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This avoids the distortion caused by the camera.</a:t>
            </a:r>
            <a:endParaRPr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This is followed by image acquisition </a:t>
            </a:r>
            <a:br>
              <a:rPr lang="en" sz="2000"/>
            </a:br>
            <a:r>
              <a:rPr lang="en" sz="2000"/>
              <a:t>for angle calculation.</a:t>
            </a:r>
            <a:endParaRPr sz="2000"/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Calibration</a:t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525" y="1339075"/>
            <a:ext cx="1226624" cy="102600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8150" y="1339075"/>
            <a:ext cx="1226624" cy="102598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150" y="2365075"/>
            <a:ext cx="1226629" cy="102600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524" y="2365075"/>
            <a:ext cx="1226624" cy="102598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1"/>
          <p:cNvSpPr txBox="1"/>
          <p:nvPr/>
        </p:nvSpPr>
        <p:spPr>
          <a:xfrm>
            <a:off x="6361525" y="3356775"/>
            <a:ext cx="2418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30 such images...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325" y="3713275"/>
            <a:ext cx="1618826" cy="13540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Calculation: </a:t>
            </a:r>
            <a:r>
              <a:rPr lang="en"/>
              <a:t>Previous Work</a:t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311700" y="1587325"/>
            <a:ext cx="1214400" cy="3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image</a:t>
            </a: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311700" y="3418625"/>
            <a:ext cx="1214400" cy="3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 image</a:t>
            </a:r>
            <a:endParaRPr/>
          </a:p>
        </p:txBody>
      </p:sp>
      <p:cxnSp>
        <p:nvCxnSpPr>
          <p:cNvPr id="81" name="Google Shape;81;p12"/>
          <p:cNvCxnSpPr>
            <a:stCxn id="79" idx="3"/>
          </p:cNvCxnSpPr>
          <p:nvPr/>
        </p:nvCxnSpPr>
        <p:spPr>
          <a:xfrm>
            <a:off x="1526100" y="1751425"/>
            <a:ext cx="1038900" cy="90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" name="Google Shape;82;p12"/>
          <p:cNvCxnSpPr>
            <a:stCxn id="80" idx="3"/>
          </p:cNvCxnSpPr>
          <p:nvPr/>
        </p:nvCxnSpPr>
        <p:spPr>
          <a:xfrm flipH="1" rot="10800000">
            <a:off x="1526100" y="2644925"/>
            <a:ext cx="1031400" cy="93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" name="Google Shape;83;p12"/>
          <p:cNvSpPr/>
          <p:nvPr/>
        </p:nvSpPr>
        <p:spPr>
          <a:xfrm>
            <a:off x="2565000" y="2457050"/>
            <a:ext cx="12144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subtraction</a:t>
            </a:r>
            <a:endParaRPr/>
          </a:p>
        </p:txBody>
      </p:sp>
      <p:cxnSp>
        <p:nvCxnSpPr>
          <p:cNvPr id="84" name="Google Shape;84;p12"/>
          <p:cNvCxnSpPr>
            <a:stCxn id="83" idx="3"/>
            <a:endCxn id="85" idx="1"/>
          </p:cNvCxnSpPr>
          <p:nvPr/>
        </p:nvCxnSpPr>
        <p:spPr>
          <a:xfrm flipH="1" rot="10800000">
            <a:off x="3779400" y="264365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2"/>
          <p:cNvSpPr/>
          <p:nvPr/>
        </p:nvSpPr>
        <p:spPr>
          <a:xfrm>
            <a:off x="4372850" y="2454350"/>
            <a:ext cx="10389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Binarized</a:t>
            </a:r>
            <a:endParaRPr/>
          </a:p>
        </p:txBody>
      </p:sp>
      <p:cxnSp>
        <p:nvCxnSpPr>
          <p:cNvPr id="86" name="Google Shape;86;p12"/>
          <p:cNvCxnSpPr/>
          <p:nvPr/>
        </p:nvCxnSpPr>
        <p:spPr>
          <a:xfrm flipH="1" rot="10800000">
            <a:off x="5411750" y="264500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2"/>
          <p:cNvSpPr/>
          <p:nvPr/>
        </p:nvSpPr>
        <p:spPr>
          <a:xfrm>
            <a:off x="6005200" y="2457050"/>
            <a:ext cx="11646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Centerline</a:t>
            </a:r>
            <a:endParaRPr/>
          </a:p>
        </p:txBody>
      </p:sp>
      <p:cxnSp>
        <p:nvCxnSpPr>
          <p:cNvPr id="88" name="Google Shape;88;p12"/>
          <p:cNvCxnSpPr/>
          <p:nvPr/>
        </p:nvCxnSpPr>
        <p:spPr>
          <a:xfrm flipH="1" rot="10800000">
            <a:off x="7169800" y="2642300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2"/>
          <p:cNvSpPr/>
          <p:nvPr/>
        </p:nvSpPr>
        <p:spPr>
          <a:xfrm>
            <a:off x="7724900" y="2454350"/>
            <a:ext cx="1164600" cy="3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fitting</a:t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7675100" y="3746825"/>
            <a:ext cx="1214400" cy="63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Calculation</a:t>
            </a:r>
            <a:endParaRPr/>
          </a:p>
        </p:txBody>
      </p:sp>
      <p:cxnSp>
        <p:nvCxnSpPr>
          <p:cNvPr id="91" name="Google Shape;91;p12"/>
          <p:cNvCxnSpPr>
            <a:endCxn id="90" idx="0"/>
          </p:cNvCxnSpPr>
          <p:nvPr/>
        </p:nvCxnSpPr>
        <p:spPr>
          <a:xfrm flipH="1">
            <a:off x="8282300" y="2833025"/>
            <a:ext cx="24900" cy="9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665600" y="1255500"/>
            <a:ext cx="8478300" cy="38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Obtaining a centreline of the tube using row/column slicing.</a:t>
            </a:r>
            <a:endParaRPr sz="2000"/>
          </a:p>
          <a:p>
            <a:pPr indent="0" lvl="0" marL="45720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Calculate the tangent points on the centerline by choosing breakpoints. </a:t>
            </a:r>
            <a:br>
              <a:rPr lang="en" sz="2000"/>
            </a:br>
            <a:r>
              <a:rPr lang="en" sz="2000"/>
              <a:t>[ Tangent points are points where </a:t>
            </a:r>
            <a:br>
              <a:rPr lang="en" sz="2000"/>
            </a:br>
            <a:r>
              <a:rPr lang="en" sz="2000"/>
              <a:t>the angle starts to change]</a:t>
            </a:r>
            <a:endParaRPr sz="2000"/>
          </a:p>
          <a:p>
            <a:pPr indent="0" lvl="0" marL="457200" rtl="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just"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Perform linear curve fitting at the </a:t>
            </a:r>
            <a:br>
              <a:rPr lang="en" sz="2000"/>
            </a:br>
            <a:r>
              <a:rPr lang="en" sz="2000"/>
              <a:t>tangent points and the </a:t>
            </a:r>
            <a:br>
              <a:rPr lang="en" sz="2000"/>
            </a:br>
            <a:r>
              <a:rPr lang="en" sz="2000"/>
              <a:t>angle of intersection of the tangent </a:t>
            </a:r>
            <a:br>
              <a:rPr lang="en" sz="2000"/>
            </a:br>
            <a:r>
              <a:rPr lang="en" sz="2000"/>
              <a:t>lines will provide the angle of bend. </a:t>
            </a:r>
            <a:endParaRPr sz="2000"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: Centerline Approach</a:t>
            </a:r>
            <a:r>
              <a:rPr lang="en"/>
              <a:t> 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34673" l="54973" r="25818" t="39408"/>
          <a:stretch/>
        </p:blipFill>
        <p:spPr>
          <a:xfrm>
            <a:off x="5790075" y="2432800"/>
            <a:ext cx="3277724" cy="264795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9916" l="14829" r="11173" t="6965"/>
          <a:stretch/>
        </p:blipFill>
        <p:spPr>
          <a:xfrm>
            <a:off x="4581765" y="1237649"/>
            <a:ext cx="3949585" cy="3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Centerline: </a:t>
            </a:r>
            <a:r>
              <a:rPr lang="en"/>
              <a:t>Slicing Method</a:t>
            </a:r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>
            <a:off x="4571998" y="2101075"/>
            <a:ext cx="3966000" cy="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4"/>
          <p:cNvSpPr txBox="1"/>
          <p:nvPr/>
        </p:nvSpPr>
        <p:spPr>
          <a:xfrm>
            <a:off x="5299350" y="2476475"/>
            <a:ext cx="131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Row Slicing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260450" y="2288875"/>
            <a:ext cx="41736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After getting the binarized image, do a row/column slicing and average the indices to get the centerline of the tube.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trial (Done Previously)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100" y="1237050"/>
            <a:ext cx="6919151" cy="38439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Unsuccessful trial (Our attempt at centerline)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0" y="3449200"/>
            <a:ext cx="1258627" cy="117472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1471975"/>
            <a:ext cx="1258627" cy="117472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p16"/>
          <p:cNvCxnSpPr>
            <a:stCxn id="120" idx="3"/>
            <a:endCxn id="122" idx="1"/>
          </p:cNvCxnSpPr>
          <p:nvPr/>
        </p:nvCxnSpPr>
        <p:spPr>
          <a:xfrm flipH="1" rot="10800000">
            <a:off x="1475627" y="2029336"/>
            <a:ext cx="888600" cy="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" name="Google Shape;123;p16"/>
          <p:cNvCxnSpPr>
            <a:stCxn id="119" idx="3"/>
            <a:endCxn id="122" idx="1"/>
          </p:cNvCxnSpPr>
          <p:nvPr/>
        </p:nvCxnSpPr>
        <p:spPr>
          <a:xfrm flipH="1" rot="10800000">
            <a:off x="1475627" y="2029561"/>
            <a:ext cx="888600" cy="200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9909" l="10258" r="11131" t="6958"/>
          <a:stretch/>
        </p:blipFill>
        <p:spPr>
          <a:xfrm>
            <a:off x="2364170" y="1442094"/>
            <a:ext cx="1258630" cy="117471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6">
            <a:alphaModFix/>
          </a:blip>
          <a:srcRect b="9916" l="14829" r="11173" t="6965"/>
          <a:stretch/>
        </p:blipFill>
        <p:spPr>
          <a:xfrm>
            <a:off x="4216188" y="1442088"/>
            <a:ext cx="1258626" cy="1174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p16"/>
          <p:cNvCxnSpPr/>
          <p:nvPr/>
        </p:nvCxnSpPr>
        <p:spPr>
          <a:xfrm flipH="1" rot="10800000">
            <a:off x="3622800" y="2028113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16"/>
          <p:cNvPicPr preferRelativeResize="0"/>
          <p:nvPr/>
        </p:nvPicPr>
        <p:blipFill rotWithShape="1">
          <a:blip r:embed="rId7">
            <a:alphaModFix/>
          </a:blip>
          <a:srcRect b="10416" l="10385" r="12227" t="6187"/>
          <a:stretch/>
        </p:blipFill>
        <p:spPr>
          <a:xfrm>
            <a:off x="6068225" y="989288"/>
            <a:ext cx="2611776" cy="2140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7" name="Google Shape;127;p16"/>
          <p:cNvCxnSpPr/>
          <p:nvPr/>
        </p:nvCxnSpPr>
        <p:spPr>
          <a:xfrm flipH="1" rot="10800000">
            <a:off x="5474775" y="2028113"/>
            <a:ext cx="5934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1775" y="3036300"/>
            <a:ext cx="3214700" cy="2007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" name="Google Shape;129;p16"/>
          <p:cNvCxnSpPr>
            <a:endCxn id="128" idx="3"/>
          </p:cNvCxnSpPr>
          <p:nvPr/>
        </p:nvCxnSpPr>
        <p:spPr>
          <a:xfrm flipH="1">
            <a:off x="5896474" y="3239100"/>
            <a:ext cx="1649100" cy="800700"/>
          </a:xfrm>
          <a:prstGeom prst="bentConnector3">
            <a:avLst>
              <a:gd fmla="val -79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